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IBM Plex Sans Light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Poppins Light"/>
      <p:regular r:id="rId38"/>
      <p:bold r:id="rId39"/>
      <p:italic r:id="rId40"/>
      <p:boldItalic r:id="rId41"/>
    </p:embeddedFont>
    <p:embeddedFont>
      <p:font typeface="IBM Plex Sans Medium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40">
          <p15:clr>
            <a:srgbClr val="A4A3A4"/>
          </p15:clr>
        </p15:guide>
        <p15:guide id="2" orient="horz" pos="3249">
          <p15:clr>
            <a:srgbClr val="A4A3A4"/>
          </p15:clr>
        </p15:guide>
        <p15:guide id="3" orient="horz" pos="22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60FBD8-3AFB-4120-82B2-28D85A4B923E}">
  <a:tblStyle styleId="{7760FBD8-3AFB-4120-82B2-28D85A4B92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35A6E28-48B8-4067-A2A6-340326E3E3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40"/>
        <p:guide pos="3249" orient="horz"/>
        <p:guide pos="22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italic.fntdata"/><Relationship Id="rId42" Type="http://schemas.openxmlformats.org/officeDocument/2006/relationships/font" Target="fonts/IBMPlexSansMedium-regular.fntdata"/><Relationship Id="rId41" Type="http://schemas.openxmlformats.org/officeDocument/2006/relationships/font" Target="fonts/PoppinsLight-boldItalic.fntdata"/><Relationship Id="rId44" Type="http://schemas.openxmlformats.org/officeDocument/2006/relationships/font" Target="fonts/IBMPlexSansMedium-italic.fntdata"/><Relationship Id="rId43" Type="http://schemas.openxmlformats.org/officeDocument/2006/relationships/font" Target="fonts/IBMPlexSansMedium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IBMPlex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PoppinsLight-bold.fntdata"/><Relationship Id="rId38" Type="http://schemas.openxmlformats.org/officeDocument/2006/relationships/font" Target="fonts/PoppinsLight-regular.fntdata"/><Relationship Id="rId20" Type="http://schemas.openxmlformats.org/officeDocument/2006/relationships/slide" Target="slides/slide14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5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26" Type="http://schemas.openxmlformats.org/officeDocument/2006/relationships/font" Target="fonts/IBMPlexSansLight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IBMPlexSansLight-italic.fntdata"/><Relationship Id="rId27" Type="http://schemas.openxmlformats.org/officeDocument/2006/relationships/font" Target="fonts/IBMPlexSansLight-bold.fntdata"/><Relationship Id="rId29" Type="http://schemas.openxmlformats.org/officeDocument/2006/relationships/font" Target="fonts/IBMPlexSans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dd831417d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fdd831417d_2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fdd831417d_2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dd831417d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fdd831417d_2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fdd831417d_2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dd831417d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fdd831417d_2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fdd831417d_2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e144664b1_6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fe144664b1_6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fe144664b1_6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e144664b1_6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fe144664b1_6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fe144664b1_6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860fdd99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b860fdd99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b860fdd99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dd831417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dd831417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fdd831417d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dd831417d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dd831417d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fdd831417d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cf5fbafe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cf5fbafe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0cf5fbafe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dd831417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dd831417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fdd831417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dd831417d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dd831417d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fdd831417d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dd831417d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dd831417d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fdd831417d_1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dd831417d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dd831417d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fdd831417d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dd831417d_2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dd831417d_2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fdd831417d_2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https://freeze.42.f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24.gif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9412" y="-44669"/>
            <a:ext cx="12350822" cy="6947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12"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9232" y="-591051"/>
            <a:ext cx="3733726" cy="2414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14" id="90" name="Google Shape;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2152869" y="-1462385"/>
            <a:ext cx="864089" cy="4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581103" y="2564140"/>
            <a:ext cx="110298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lang="es-ES" sz="8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Paced System</a:t>
            </a:r>
            <a:endParaRPr b="1" sz="8500">
              <a:solidFill>
                <a:srgbClr val="FFC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t/>
            </a:r>
            <a:endParaRPr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s-E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A.K.A. Sistema de Deadlines </a:t>
            </a:r>
            <a:endParaRPr b="1" sz="10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7600" y="5913125"/>
            <a:ext cx="2400233" cy="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4544825" y="51578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Urriak </a:t>
            </a:r>
            <a:r>
              <a:rPr b="1" lang="es-ES" sz="21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28</a:t>
            </a:r>
            <a:r>
              <a:rPr lang="es-ES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Octubre </a:t>
            </a:r>
            <a:r>
              <a:rPr lang="es-ES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228" name="Google Shape;2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/>
        </p:nvSpPr>
        <p:spPr>
          <a:xfrm>
            <a:off x="524050" y="200250"/>
            <a:ext cx="5370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New </a:t>
            </a:r>
            <a:r>
              <a:rPr b="1" lang="es-ES" sz="35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Freeze System</a:t>
            </a:r>
            <a:endParaRPr b="1" sz="3500">
              <a:solidFill>
                <a:srgbClr val="FFC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585975" y="1063400"/>
            <a:ext cx="10373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Reglas iniciales del Regular Freeze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●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144 días de freeze (+36 bonus days)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●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Máximo 3 freezes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●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Mínimo 14 días y máximo 42 días (si se desea coger más tiempo debe aprobarlo el staff)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●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Milestone 0 completado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Imagen 12" id="231" name="Google Shape;231;p22"/>
          <p:cNvPicPr preferRelativeResize="0"/>
          <p:nvPr/>
        </p:nvPicPr>
        <p:blipFill rotWithShape="1">
          <a:blip r:embed="rId4">
            <a:alphaModFix/>
          </a:blip>
          <a:srcRect b="-20350" l="-740" r="740" t="20350"/>
          <a:stretch/>
        </p:blipFill>
        <p:spPr>
          <a:xfrm rot="2617358">
            <a:off x="10463386" y="186484"/>
            <a:ext cx="1901799" cy="122133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524050" y="4522100"/>
            <a:ext cx="54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Bonus Days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 Milestone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33" name="Google Shape;233;p22"/>
          <p:cNvGraphicFramePr/>
          <p:nvPr/>
        </p:nvGraphicFramePr>
        <p:xfrm>
          <a:off x="524038" y="5157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{735A6E28-48B8-4067-A2A6-340326E3E38B}</a:tableStyleId>
              </a:tblPr>
              <a:tblGrid>
                <a:gridCol w="1845700"/>
                <a:gridCol w="1520950"/>
                <a:gridCol w="1664175"/>
                <a:gridCol w="1396500"/>
                <a:gridCol w="1300800"/>
                <a:gridCol w="1243375"/>
                <a:gridCol w="1463575"/>
              </a:tblGrid>
              <a:tr h="44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Milestone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 days acquired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4" name="Google Shape;234;p22"/>
          <p:cNvSpPr txBox="1"/>
          <p:nvPr/>
        </p:nvSpPr>
        <p:spPr>
          <a:xfrm>
            <a:off x="524050" y="3430975"/>
            <a:ext cx="468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FFC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Solicitar en </a:t>
            </a:r>
            <a:r>
              <a:rPr lang="es-ES" sz="2000" u="sng">
                <a:solidFill>
                  <a:srgbClr val="0E63F0"/>
                </a:solidFill>
                <a:latin typeface="Poppins Light"/>
                <a:ea typeface="Poppins Light"/>
                <a:cs typeface="Poppins Light"/>
                <a:sym typeface="Poppins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https://freeze.42.fr</a:t>
            </a:r>
            <a:r>
              <a:rPr lang="es-ES" sz="2000">
                <a:solidFill>
                  <a:srgbClr val="0E63F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>
              <a:solidFill>
                <a:srgbClr val="0E63F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240" name="Google Shape;2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589750" y="343375"/>
            <a:ext cx="705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1 to 1 - Pedago Meetings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655450" y="2096125"/>
            <a:ext cx="6928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●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Reunión individual con un miembro del staff para comentar situaciones personales y circunstancias especiales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●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Proporcionaremos un sistema para que podáis pedir cita (calendly, google, o similares)</a:t>
            </a:r>
            <a:b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●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Sujetas a disponibilidad del staff.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lo dejéis para el último momento.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n 12" id="243" name="Google Shape;243;p23"/>
          <p:cNvPicPr preferRelativeResize="0"/>
          <p:nvPr/>
        </p:nvPicPr>
        <p:blipFill rotWithShape="1">
          <a:blip r:embed="rId4">
            <a:alphaModFix/>
          </a:blip>
          <a:srcRect b="-20350" l="-740" r="740" t="20350"/>
          <a:stretch/>
        </p:blipFill>
        <p:spPr>
          <a:xfrm rot="2617358">
            <a:off x="10463386" y="186484"/>
            <a:ext cx="1901799" cy="122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4875" y="2053575"/>
            <a:ext cx="3904325" cy="29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250" name="Google Shape;2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/>
          <p:nvPr/>
        </p:nvSpPr>
        <p:spPr>
          <a:xfrm>
            <a:off x="524050" y="200250"/>
            <a:ext cx="705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Migración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3056199" y="1843650"/>
            <a:ext cx="5342100" cy="49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253" name="Google Shape;253;p24"/>
          <p:cNvGrpSpPr/>
          <p:nvPr/>
        </p:nvGrpSpPr>
        <p:grpSpPr>
          <a:xfrm>
            <a:off x="777468" y="1472081"/>
            <a:ext cx="2278743" cy="1533528"/>
            <a:chOff x="594488" y="1957150"/>
            <a:chExt cx="1709100" cy="1150175"/>
          </a:xfrm>
        </p:grpSpPr>
        <p:sp>
          <p:nvSpPr>
            <p:cNvPr id="254" name="Google Shape;254;p24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</p:txBody>
        </p:sp>
        <p:sp>
          <p:nvSpPr>
            <p:cNvPr id="255" name="Google Shape;255;p24"/>
            <p:cNvSpPr txBox="1"/>
            <p:nvPr/>
          </p:nvSpPr>
          <p:spPr>
            <a:xfrm>
              <a:off x="1230640" y="2037705"/>
              <a:ext cx="4368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rmAutofit fontScale="92500" lnSpcReduction="20000"/>
            </a:bodyPr>
            <a:lstStyle/>
            <a:p>
              <a:pPr indent="0" lvl="0" marL="0" rtl="0" algn="ctr">
                <a:lnSpc>
                  <a:spcPct val="9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s-E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br>
                <a:rPr b="1" lang="es-E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s-E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Nov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24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Migración</a:t>
              </a:r>
              <a:endParaRPr b="1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7" name="Google Shape;257;p24"/>
          <p:cNvGrpSpPr/>
          <p:nvPr/>
        </p:nvGrpSpPr>
        <p:grpSpPr>
          <a:xfrm>
            <a:off x="9131459" y="1472068"/>
            <a:ext cx="792380" cy="792380"/>
            <a:chOff x="1151886" y="2563756"/>
            <a:chExt cx="594300" cy="594300"/>
          </a:xfrm>
        </p:grpSpPr>
        <p:sp>
          <p:nvSpPr>
            <p:cNvPr id="258" name="Google Shape;258;p24"/>
            <p:cNvSpPr/>
            <p:nvPr/>
          </p:nvSpPr>
          <p:spPr>
            <a:xfrm>
              <a:off x="1151886" y="2563756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1230640" y="2644311"/>
              <a:ext cx="4368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rmAutofit fontScale="92500" lnSpcReduction="20000"/>
            </a:bodyPr>
            <a:lstStyle/>
            <a:p>
              <a:pPr indent="0" lvl="0" marL="0" rtl="0" algn="ctr">
                <a:lnSpc>
                  <a:spcPct val="9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s-E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br>
                <a:rPr b="1" lang="es-E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s-E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Nov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0" name="Google Shape;260;p24"/>
          <p:cNvSpPr txBox="1"/>
          <p:nvPr/>
        </p:nvSpPr>
        <p:spPr>
          <a:xfrm>
            <a:off x="528600" y="3717300"/>
            <a:ext cx="6939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Freeze System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●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Bonus Days </a:t>
            </a: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son retroactivos. 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Empezáis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 0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528600" y="4862650"/>
            <a:ext cx="1120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Pace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Pace al que migrar se calcula según el tiempo y los proyectos que tengáis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Máximo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el Pace 15 -&gt; Deadline inicial de migración &gt;= fecha actual de BH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8388243" y="2410411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Kickoff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268" name="Google Shape;2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14" id="269" name="Google Shape;2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9735644" y="4141628"/>
            <a:ext cx="864089" cy="4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00" y="1404972"/>
            <a:ext cx="1267825" cy="11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4124" y="1404974"/>
            <a:ext cx="2078025" cy="8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300" y="3039100"/>
            <a:ext cx="3745851" cy="182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7828" y="1570523"/>
            <a:ext cx="1210575" cy="11199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Google Shape;274;p25"/>
          <p:cNvGraphicFramePr/>
          <p:nvPr/>
        </p:nvGraphicFramePr>
        <p:xfrm>
          <a:off x="6382475" y="283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{735A6E28-48B8-4067-A2A6-340326E3E38B}</a:tableStyleId>
              </a:tblPr>
              <a:tblGrid>
                <a:gridCol w="1233425"/>
                <a:gridCol w="1800450"/>
                <a:gridCol w="1987400"/>
              </a:tblGrid>
              <a:tr h="35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Validated at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Deadline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5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Milestone 0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24/01/2022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Milestone 1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18/09/2022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Milestone 2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27/03/2023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Milestone 3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02/06/2023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Milestone 4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06/09/2023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Milestone 5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18/01/2024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Milestone 6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17/03/2024</a:t>
                      </a:r>
                      <a:endParaRPr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6000" marB="36000" marR="36000" marL="36000" anchor="ctr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5" name="Google Shape;275;p25"/>
          <p:cNvSpPr/>
          <p:nvPr/>
        </p:nvSpPr>
        <p:spPr>
          <a:xfrm>
            <a:off x="5348400" y="3254300"/>
            <a:ext cx="629400" cy="33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4772350" y="191600"/>
            <a:ext cx="2745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Simulación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450275" y="1101250"/>
            <a:ext cx="4684500" cy="4806600"/>
          </a:xfrm>
          <a:prstGeom prst="frame">
            <a:avLst>
              <a:gd fmla="val 1096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6148425" y="1101250"/>
            <a:ext cx="5489400" cy="4806600"/>
          </a:xfrm>
          <a:prstGeom prst="frame">
            <a:avLst>
              <a:gd fmla="val 1096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6382474" y="1241772"/>
            <a:ext cx="9801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Pace 15</a:t>
            </a:r>
            <a:endParaRPr b="1" sz="150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9764126" y="1241775"/>
            <a:ext cx="1791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150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ETA </a:t>
            </a:r>
            <a:r>
              <a:rPr b="1" lang="es-ES" sz="150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17/03/2024</a:t>
            </a:r>
            <a:endParaRPr b="1" sz="150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286" name="Google Shape;2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/>
        </p:nvSpPr>
        <p:spPr>
          <a:xfrm>
            <a:off x="524050" y="200250"/>
            <a:ext cx="705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FAQS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524050" y="959125"/>
            <a:ext cx="11206200" cy="5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 Light"/>
              <a:buChar char="●"/>
            </a:pPr>
            <a:r>
              <a:rPr lang="es-ES" sz="1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¿Cómo calcularán los días de cada estudiante? ¿Se reajustarán basándose en el proyecto o círculo actual de cada uno?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 Light"/>
              <a:buChar char="●"/>
            </a:pPr>
            <a:r>
              <a:rPr lang="es-ES" sz="1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¿Qué ocurrirá con los estudiantes que actualmente están en freeze?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 Light"/>
              <a:buChar char="●"/>
            </a:pPr>
            <a:r>
              <a:rPr lang="es-ES" sz="1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 un estudiante termina un círculo y le sobran días de ese pace, ¿qué se hará con ellos?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 Light"/>
              <a:buChar char="●"/>
            </a:pPr>
            <a:r>
              <a:rPr lang="es-ES" sz="1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¿Va a implicar la modificación del orden de entrega de algunos proyectos?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 Light"/>
              <a:buChar char="●"/>
            </a:pPr>
            <a:r>
              <a:rPr lang="es-ES" sz="1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 entregas un proyecto, lo superas, y más adelante lo vuelves a entregar pero con bonus, el paced system lo tiene en cuenta y te permite subir de ritmo en ambas ocasiones?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 Light"/>
              <a:buChar char="●"/>
            </a:pPr>
            <a:r>
              <a:rPr lang="es-ES" sz="1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¿Qué va a pasar con los que trabajamos? ¿Podríais explicar un poco cómo va a ser o cómo se va a tratar a los que estamos en mitad del cursus y trabajamos?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 Light"/>
              <a:buChar char="●"/>
            </a:pPr>
            <a:r>
              <a:rPr lang="es-ES" sz="1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¿Cómo puede saber alguien desde la Intra, en que Pace está?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 Light"/>
              <a:buChar char="●"/>
            </a:pPr>
            <a:r>
              <a:rPr lang="es-E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¿Hay alguna circunstancia (especialmente en proyectos en grupo) en la que se pueda extender un deadline de forma justificada?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294" name="Google Shape;2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9412" y="-44669"/>
            <a:ext cx="12350822" cy="6947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12" id="295" name="Google Shape;2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9232" y="-591051"/>
            <a:ext cx="3733726" cy="2414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14" id="296" name="Google Shape;29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2152869" y="-1462385"/>
            <a:ext cx="864089" cy="4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 txBox="1"/>
          <p:nvPr/>
        </p:nvSpPr>
        <p:spPr>
          <a:xfrm>
            <a:off x="3323551" y="2333300"/>
            <a:ext cx="554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Preguntas</a:t>
            </a:r>
            <a:endParaRPr b="1" sz="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atrón de fondo&#10;&#10;Descripción generada automáticamente" id="298" name="Google Shape;29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6275" y="6388109"/>
            <a:ext cx="2374900" cy="47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4188" y="3685300"/>
            <a:ext cx="1323600" cy="1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87600" y="5913125"/>
            <a:ext cx="2400233" cy="8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99" name="Google Shape;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524050" y="200250"/>
            <a:ext cx="705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Estado actual - Blackhole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85975" y="1063400"/>
            <a:ext cx="58665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 de medición del progreso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 deadline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Equilibrio progreso/tiempo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Poco equilibrado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Demasiado tiempo al principio y muy poco para los proyectos más grandes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Flexibilidad: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Inflexibl</a:t>
            </a: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b="1" lang="es-E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b="1" lang="es-E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oca autonomía</a:t>
            </a: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Poca tolerancia con circunstancias personales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Mismo sistema para todo el mundo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de Freezes: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AGU: 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¿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Vacaciones o emergencias?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3 fusibles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180 días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725" y="1374050"/>
            <a:ext cx="4798100" cy="33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6160725" y="4453351"/>
            <a:ext cx="2250600" cy="917700"/>
          </a:xfrm>
          <a:prstGeom prst="snip1Rect">
            <a:avLst>
              <a:gd fmla="val 16667" name="adj"/>
            </a:avLst>
          </a:prstGeom>
          <a:solidFill>
            <a:srgbClr val="202D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725" y="4540727"/>
            <a:ext cx="2015533" cy="77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7675" y="4902524"/>
            <a:ext cx="2575351" cy="1488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12" id="106" name="Google Shape;106;p14"/>
          <p:cNvPicPr preferRelativeResize="0"/>
          <p:nvPr/>
        </p:nvPicPr>
        <p:blipFill rotWithShape="1">
          <a:blip r:embed="rId7">
            <a:alphaModFix/>
          </a:blip>
          <a:srcRect b="-20350" l="-740" r="740" t="20350"/>
          <a:stretch/>
        </p:blipFill>
        <p:spPr>
          <a:xfrm rot="2617358">
            <a:off x="10463386" y="186484"/>
            <a:ext cx="1901799" cy="1221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524050" y="200250"/>
            <a:ext cx="10781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Un sistema más completo-Paced system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74975" y="1316575"/>
            <a:ext cx="107304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Sistema  de medición del progreso</a:t>
            </a:r>
            <a:endParaRPr b="1"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○"/>
            </a:pPr>
            <a:r>
              <a:rPr b="1" lang="es-E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7 deadline:  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por cada círculo del Common Core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Equilibrio progreso/tiempo: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Mayor Visibilidad y Progresión: 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Metas más pequeñas y más claras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Previsión de fin de Common Core (</a:t>
            </a:r>
            <a:r>
              <a:rPr i="1"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ETA</a:t>
            </a:r>
            <a:r>
              <a:rPr lang="es-ES" sz="2000">
                <a:solidFill>
                  <a:srgbClr val="FFC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*)</a:t>
            </a: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desde el principio según el pace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Flexibilidad: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lang="es-ES" sz="2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Compatible con diferentes circunstancias personales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Paced System se adapta a tu ritmo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de Freezes: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Regular Freezes y Bonus Days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 : 1s - Pedago Meetings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n 14"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9492744" y="18128"/>
            <a:ext cx="864089" cy="4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278950" y="6251825"/>
            <a:ext cx="24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EC73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*</a:t>
            </a:r>
            <a:r>
              <a:rPr i="1" lang="es-ES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ETA </a:t>
            </a:r>
            <a:r>
              <a:rPr lang="es-ES">
                <a:solidFill>
                  <a:srgbClr val="FEC73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Estimated Time Arrival</a:t>
            </a:r>
            <a:endParaRPr>
              <a:solidFill>
                <a:srgbClr val="FEC7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" name="Google Shape;123;p16"/>
          <p:cNvGraphicFramePr/>
          <p:nvPr/>
        </p:nvGraphicFramePr>
        <p:xfrm>
          <a:off x="524050" y="1096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{7760FBD8-3AFB-4120-82B2-28D85A4B923E}</a:tableStyleId>
              </a:tblPr>
              <a:tblGrid>
                <a:gridCol w="3637600"/>
                <a:gridCol w="3637600"/>
                <a:gridCol w="3637600"/>
              </a:tblGrid>
              <a:tr h="51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300">
                          <a:solidFill>
                            <a:schemeClr val="lt1"/>
                          </a:solidFill>
                        </a:rPr>
                        <a:t>BLACKHOLE</a:t>
                      </a:r>
                      <a:endParaRPr b="1" sz="2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300">
                          <a:solidFill>
                            <a:schemeClr val="lt1"/>
                          </a:solidFill>
                        </a:rPr>
                        <a:t>PACED SYSTEM</a:t>
                      </a:r>
                      <a:endParaRPr b="1" sz="2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Medición</a:t>
                      </a:r>
                      <a:r>
                        <a:rPr lang="es-ES" sz="1300"/>
                        <a:t> </a:t>
                      </a:r>
                      <a:r>
                        <a:rPr b="1" lang="es-ES" sz="19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 progreso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 deadline</a:t>
                      </a:r>
                      <a:endParaRPr sz="1500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 deadlines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106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Equilibrio progreso/tiempo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Demasiado tiempo al principio y muy poco para los proyectos más grandes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Metas más pequeñas y más claras.</a:t>
                      </a:r>
                      <a:endParaRPr sz="1500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Hay una previsión de fin de Common Core (</a:t>
                      </a:r>
                      <a:r>
                        <a:rPr i="1"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ETA</a:t>
                      </a:r>
                      <a:r>
                        <a:rPr lang="es-ES" sz="1500">
                          <a:solidFill>
                            <a:schemeClr val="accent4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*</a:t>
                      </a: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) desde el principio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28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Flexibilidad y Control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Poca tolerancia con circunstancias personales y mismo sistema para todo el mundo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</a:t>
                      </a: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 adapta más a tu ritmo y facilita que sea más compatible con diferentes circunstancias personales</a:t>
                      </a:r>
                      <a:endParaRPr sz="1500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Poppins Light"/>
                        <a:buChar char="+"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 to 1: staff con estudiante</a:t>
                      </a:r>
                      <a:endParaRPr sz="1500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 anchor="ctr"/>
                </a:tc>
              </a:tr>
              <a:tr h="87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Sistema de Freezes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¿Vacaciones o emergencias?</a:t>
                      </a:r>
                      <a:endParaRPr sz="1500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 fusibles -&gt; 180 días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Regular</a:t>
                      </a: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f</a:t>
                      </a: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reeze: 3 fusibles -&gt; 180 días</a:t>
                      </a:r>
                      <a:endParaRPr sz="1500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Bonus Days: vacaciones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61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Versión intranet</a:t>
                      </a:r>
                      <a:endParaRPr b="1" sz="19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v2</a:t>
                      </a:r>
                      <a:endParaRPr sz="1500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v2</a:t>
                      </a:r>
                      <a:endParaRPr sz="1500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v3 (acelerar Pace)</a:t>
                      </a:r>
                      <a:endParaRPr sz="1500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24" name="Google Shape;124;p16"/>
          <p:cNvSpPr txBox="1"/>
          <p:nvPr/>
        </p:nvSpPr>
        <p:spPr>
          <a:xfrm>
            <a:off x="278950" y="6251825"/>
            <a:ext cx="24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EC73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*Estimated Time Arrival</a:t>
            </a:r>
            <a:endParaRPr>
              <a:solidFill>
                <a:srgbClr val="FEC7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524050" y="200250"/>
            <a:ext cx="10658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Evolución: Del Black Hole -&gt; Paced System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524050" y="200250"/>
            <a:ext cx="705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Paces &amp; Milestones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4050" y="1090900"/>
            <a:ext cx="105180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"/>
              <a:buChar char="●"/>
            </a:pPr>
            <a:r>
              <a:rPr b="1" lang="es-E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Paces</a:t>
            </a:r>
            <a:endParaRPr b="1"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 Light"/>
              <a:buChar char="○"/>
            </a:pPr>
            <a:r>
              <a:rPr lang="es-ES" sz="1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Cantidad en meses que te lleva acabar el Common Core si validas todas las deadlines</a:t>
            </a:r>
            <a:endParaRPr sz="17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 Light"/>
              <a:buChar char="○"/>
            </a:pPr>
            <a:r>
              <a:rPr lang="es-ES" sz="1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Paces de 8, 12, 15, 18 y 22</a:t>
            </a:r>
            <a:endParaRPr sz="17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 Light"/>
              <a:buChar char="○"/>
            </a:pPr>
            <a:r>
              <a:rPr i="1" lang="es-ES" sz="1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Pace de 24 - “Pace de Emergencia”</a:t>
            </a:r>
            <a:endParaRPr i="1" sz="17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n 14"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905194" y="4012128"/>
            <a:ext cx="864089" cy="4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350" y="2702600"/>
            <a:ext cx="5148350" cy="31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503675" y="2702600"/>
            <a:ext cx="58557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●"/>
            </a:pPr>
            <a:r>
              <a:rPr b="1" lang="es-ES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Milestones/Deadlines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○"/>
            </a:pP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1 por círculo del Common Core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○"/>
            </a:pP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Varios proyectos en cada una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○"/>
            </a:pP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Cada Milestone tiene su Deadline, calculada en función de: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■"/>
            </a:pP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fecha de inicio de tu cursus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■"/>
            </a:pP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Tu Pace actual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■"/>
            </a:pP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Tus Freeze y Bonus Days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 Light"/>
              <a:buChar char="■"/>
            </a:pP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Cantidad de horas necesarias para completar el milestone, estimadas por 42 Network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524050" y="200250"/>
            <a:ext cx="705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Paces &amp; Milestones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14" id="144" name="Google Shape;14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905194" y="4012128"/>
            <a:ext cx="864089" cy="4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00" y="1000001"/>
            <a:ext cx="11097998" cy="517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524050" y="200250"/>
            <a:ext cx="705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Paces &amp; Milestones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14" id="153" name="Google Shape;1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9735644" y="4141628"/>
            <a:ext cx="864089" cy="4352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19"/>
          <p:cNvGraphicFramePr/>
          <p:nvPr/>
        </p:nvGraphicFramePr>
        <p:xfrm>
          <a:off x="952463" y="112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{7760FBD8-3AFB-4120-82B2-28D85A4B923E}</a:tableStyleId>
              </a:tblPr>
              <a:tblGrid>
                <a:gridCol w="1469575"/>
                <a:gridCol w="1469575"/>
                <a:gridCol w="1469575"/>
                <a:gridCol w="1469575"/>
                <a:gridCol w="1469575"/>
                <a:gridCol w="1469575"/>
                <a:gridCol w="146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Pace </a:t>
                      </a:r>
                      <a:r>
                        <a:rPr lang="es-ES"/>
                        <a:t>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Pace 12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Pace </a:t>
                      </a:r>
                      <a:r>
                        <a:rPr lang="es-ES">
                          <a:solidFill>
                            <a:schemeClr val="dk1"/>
                          </a:solidFill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Pace 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Pace 22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Pace 24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Milestone 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000000"/>
                          </a:solidFill>
                        </a:rPr>
                        <a:t>Milestone 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000000"/>
                          </a:solidFill>
                        </a:rPr>
                        <a:t>Milestone 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000000"/>
                          </a:solidFill>
                        </a:rPr>
                        <a:t>Milestone 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000000"/>
                          </a:solidFill>
                        </a:rPr>
                        <a:t>Milestone 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000000"/>
                          </a:solidFill>
                        </a:rPr>
                        <a:t>Milestone 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000000"/>
                          </a:solidFill>
                        </a:rPr>
                        <a:t>Milestone 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8 months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 year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 year and 3 months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 year and a half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 year and 10 months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2 years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pic>
        <p:nvPicPr>
          <p:cNvPr id="155" name="Google Shape;15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300" y="2747848"/>
            <a:ext cx="281795" cy="28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7075" y="2389375"/>
            <a:ext cx="258249" cy="2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100" y="3192075"/>
            <a:ext cx="243660" cy="243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9"/>
          <p:cNvCxnSpPr>
            <a:stCxn id="159" idx="1"/>
            <a:endCxn id="160" idx="3"/>
          </p:cNvCxnSpPr>
          <p:nvPr/>
        </p:nvCxnSpPr>
        <p:spPr>
          <a:xfrm flipH="1">
            <a:off x="4685375" y="1715537"/>
            <a:ext cx="1278300" cy="356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" name="Google Shape;16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7075" y="1943075"/>
            <a:ext cx="258249" cy="2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675" y="1586425"/>
            <a:ext cx="258249" cy="2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100" y="2747748"/>
            <a:ext cx="243650" cy="243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>
            <a:stCxn id="155" idx="3"/>
            <a:endCxn id="161" idx="1"/>
          </p:cNvCxnSpPr>
          <p:nvPr/>
        </p:nvCxnSpPr>
        <p:spPr>
          <a:xfrm flipH="1" rot="10800000">
            <a:off x="4697095" y="2869539"/>
            <a:ext cx="1268100" cy="19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" name="Google Shape;16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100" y="3560199"/>
            <a:ext cx="243650" cy="2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5150" y="3511550"/>
            <a:ext cx="243660" cy="243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9"/>
          <p:cNvCxnSpPr>
            <a:stCxn id="163" idx="3"/>
            <a:endCxn id="164" idx="1"/>
          </p:cNvCxnSpPr>
          <p:nvPr/>
        </p:nvCxnSpPr>
        <p:spPr>
          <a:xfrm flipH="1" rot="10800000">
            <a:off x="6208750" y="3633424"/>
            <a:ext cx="1226400" cy="48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9"/>
          <p:cNvCxnSpPr>
            <a:stCxn id="164" idx="2"/>
          </p:cNvCxnSpPr>
          <p:nvPr/>
        </p:nvCxnSpPr>
        <p:spPr>
          <a:xfrm>
            <a:off x="7556980" y="3755187"/>
            <a:ext cx="3000" cy="230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/>
          <p:nvPr/>
        </p:nvSpPr>
        <p:spPr>
          <a:xfrm>
            <a:off x="7003300" y="3985125"/>
            <a:ext cx="1136400" cy="46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5647425" y="1190550"/>
            <a:ext cx="879000" cy="2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4772635" y="1472675"/>
            <a:ext cx="2586975" cy="2512600"/>
          </a:xfrm>
          <a:custGeom>
            <a:rect b="b" l="l" r="r" t="t"/>
            <a:pathLst>
              <a:path extrusionOk="0" h="100504" w="103479">
                <a:moveTo>
                  <a:pt x="52635" y="0"/>
                </a:moveTo>
                <a:cubicBezTo>
                  <a:pt x="52582" y="1643"/>
                  <a:pt x="60480" y="5406"/>
                  <a:pt x="52317" y="9859"/>
                </a:cubicBezTo>
                <a:cubicBezTo>
                  <a:pt x="44154" y="14312"/>
                  <a:pt x="11765" y="21256"/>
                  <a:pt x="3655" y="26716"/>
                </a:cubicBezTo>
                <a:cubicBezTo>
                  <a:pt x="-4455" y="32176"/>
                  <a:pt x="3602" y="37424"/>
                  <a:pt x="3655" y="42619"/>
                </a:cubicBezTo>
                <a:cubicBezTo>
                  <a:pt x="3708" y="47814"/>
                  <a:pt x="-4137" y="55235"/>
                  <a:pt x="3973" y="57885"/>
                </a:cubicBezTo>
                <a:cubicBezTo>
                  <a:pt x="12083" y="60535"/>
                  <a:pt x="44207" y="55712"/>
                  <a:pt x="52317" y="58521"/>
                </a:cubicBezTo>
                <a:cubicBezTo>
                  <a:pt x="60427" y="61331"/>
                  <a:pt x="52582" y="69706"/>
                  <a:pt x="52635" y="74742"/>
                </a:cubicBezTo>
                <a:cubicBezTo>
                  <a:pt x="52688" y="79778"/>
                  <a:pt x="44737" y="86404"/>
                  <a:pt x="52635" y="88736"/>
                </a:cubicBezTo>
                <a:cubicBezTo>
                  <a:pt x="60533" y="91068"/>
                  <a:pt x="92180" y="86775"/>
                  <a:pt x="100025" y="88736"/>
                </a:cubicBezTo>
                <a:cubicBezTo>
                  <a:pt x="107870" y="90697"/>
                  <a:pt x="99760" y="98543"/>
                  <a:pt x="99707" y="100504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Google Shape;170;p19"/>
          <p:cNvSpPr/>
          <p:nvPr/>
        </p:nvSpPr>
        <p:spPr>
          <a:xfrm>
            <a:off x="7556975" y="1468700"/>
            <a:ext cx="2952452" cy="2520550"/>
          </a:xfrm>
          <a:custGeom>
            <a:rect b="b" l="l" r="r" t="t"/>
            <a:pathLst>
              <a:path extrusionOk="0" h="100822" w="101198">
                <a:moveTo>
                  <a:pt x="3867" y="0"/>
                </a:moveTo>
                <a:cubicBezTo>
                  <a:pt x="3814" y="1802"/>
                  <a:pt x="-4508" y="9117"/>
                  <a:pt x="3549" y="10813"/>
                </a:cubicBezTo>
                <a:cubicBezTo>
                  <a:pt x="11606" y="12509"/>
                  <a:pt x="44260" y="7686"/>
                  <a:pt x="52211" y="10177"/>
                </a:cubicBezTo>
                <a:cubicBezTo>
                  <a:pt x="60162" y="12669"/>
                  <a:pt x="43094" y="23165"/>
                  <a:pt x="51257" y="25762"/>
                </a:cubicBezTo>
                <a:cubicBezTo>
                  <a:pt x="59420" y="28360"/>
                  <a:pt x="101297" y="23059"/>
                  <a:pt x="101191" y="25762"/>
                </a:cubicBezTo>
                <a:cubicBezTo>
                  <a:pt x="101085" y="28466"/>
                  <a:pt x="58890" y="36576"/>
                  <a:pt x="50621" y="41983"/>
                </a:cubicBezTo>
                <a:cubicBezTo>
                  <a:pt x="42352" y="47390"/>
                  <a:pt x="43359" y="55818"/>
                  <a:pt x="51575" y="58203"/>
                </a:cubicBezTo>
                <a:cubicBezTo>
                  <a:pt x="59791" y="60588"/>
                  <a:pt x="99919" y="53751"/>
                  <a:pt x="99919" y="56295"/>
                </a:cubicBezTo>
                <a:cubicBezTo>
                  <a:pt x="99919" y="58840"/>
                  <a:pt x="59791" y="68010"/>
                  <a:pt x="51575" y="73470"/>
                </a:cubicBezTo>
                <a:cubicBezTo>
                  <a:pt x="43359" y="78930"/>
                  <a:pt x="50727" y="84495"/>
                  <a:pt x="50621" y="89054"/>
                </a:cubicBezTo>
                <a:cubicBezTo>
                  <a:pt x="50515" y="93613"/>
                  <a:pt x="50886" y="98861"/>
                  <a:pt x="50939" y="100822"/>
                </a:cubicBezTo>
              </a:path>
            </a:pathLst>
          </a:cu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Google Shape;171;p19"/>
          <p:cNvSpPr/>
          <p:nvPr/>
        </p:nvSpPr>
        <p:spPr>
          <a:xfrm>
            <a:off x="8457475" y="3974100"/>
            <a:ext cx="1172100" cy="46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7103650" y="1186200"/>
            <a:ext cx="935700" cy="29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063" y="1586425"/>
            <a:ext cx="258249" cy="2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600" y="1574648"/>
            <a:ext cx="281795" cy="28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0425" y="1990425"/>
            <a:ext cx="258249" cy="2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5513" y="1978648"/>
            <a:ext cx="281795" cy="28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4400" y="2394425"/>
            <a:ext cx="258249" cy="25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9"/>
          <p:cNvCxnSpPr>
            <a:stCxn id="174" idx="3"/>
            <a:endCxn id="173" idx="1"/>
          </p:cNvCxnSpPr>
          <p:nvPr/>
        </p:nvCxnSpPr>
        <p:spPr>
          <a:xfrm>
            <a:off x="7712395" y="1715539"/>
            <a:ext cx="1208700" cy="0"/>
          </a:xfrm>
          <a:prstGeom prst="straightConnector1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9"/>
          <p:cNvCxnSpPr>
            <a:stCxn id="176" idx="3"/>
            <a:endCxn id="175" idx="1"/>
          </p:cNvCxnSpPr>
          <p:nvPr/>
        </p:nvCxnSpPr>
        <p:spPr>
          <a:xfrm>
            <a:off x="9187308" y="2119539"/>
            <a:ext cx="1193100" cy="0"/>
          </a:xfrm>
          <a:prstGeom prst="straightConnector1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9"/>
          <p:cNvCxnSpPr>
            <a:stCxn id="175" idx="2"/>
            <a:endCxn id="177" idx="3"/>
          </p:cNvCxnSpPr>
          <p:nvPr/>
        </p:nvCxnSpPr>
        <p:spPr>
          <a:xfrm flipH="1">
            <a:off x="9172750" y="2248650"/>
            <a:ext cx="1336800" cy="274800"/>
          </a:xfrm>
          <a:prstGeom prst="straightConnector1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9288" y="2768486"/>
            <a:ext cx="281795" cy="28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0425" y="2788138"/>
            <a:ext cx="258249" cy="25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19"/>
          <p:cNvCxnSpPr>
            <a:stCxn id="181" idx="3"/>
            <a:endCxn id="182" idx="1"/>
          </p:cNvCxnSpPr>
          <p:nvPr/>
        </p:nvCxnSpPr>
        <p:spPr>
          <a:xfrm>
            <a:off x="9191083" y="2909376"/>
            <a:ext cx="1189200" cy="7800"/>
          </a:xfrm>
          <a:prstGeom prst="straightConnector1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4" name="Google Shape;18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4400" y="3184262"/>
            <a:ext cx="258249" cy="25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19"/>
          <p:cNvCxnSpPr>
            <a:stCxn id="182" idx="2"/>
            <a:endCxn id="184" idx="3"/>
          </p:cNvCxnSpPr>
          <p:nvPr/>
        </p:nvCxnSpPr>
        <p:spPr>
          <a:xfrm flipH="1">
            <a:off x="9172750" y="3046362"/>
            <a:ext cx="1336800" cy="267000"/>
          </a:xfrm>
          <a:prstGeom prst="straightConnector1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6" name="Google Shape;18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063" y="3502975"/>
            <a:ext cx="258249" cy="25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19"/>
          <p:cNvCxnSpPr/>
          <p:nvPr/>
        </p:nvCxnSpPr>
        <p:spPr>
          <a:xfrm>
            <a:off x="9050750" y="3748000"/>
            <a:ext cx="16800" cy="237300"/>
          </a:xfrm>
          <a:prstGeom prst="straightConnector1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19"/>
          <p:cNvSpPr txBox="1"/>
          <p:nvPr/>
        </p:nvSpPr>
        <p:spPr>
          <a:xfrm>
            <a:off x="952475" y="5003350"/>
            <a:ext cx="10287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 Light"/>
              <a:buChar char="●"/>
            </a:pP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Desaceleración Pace: Si fallas una Deadline, pasas al siguiente pace 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 Light"/>
              <a:buChar char="○"/>
            </a:pPr>
            <a:r>
              <a:rPr b="1" lang="es-ES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 PANIC! </a:t>
            </a: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Solo peligras si tu Deadline está en rojo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 Light"/>
              <a:buChar char="●"/>
            </a:pP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Aceleración Pace: Opción de acelerar el pace en la V3 de la </a:t>
            </a: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Intra </a:t>
            </a:r>
            <a:r>
              <a:rPr lang="es-ES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según requisitos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750" y="0"/>
            <a:ext cx="12621173" cy="709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524050" y="200250"/>
            <a:ext cx="705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Intra Visuals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12" id="196" name="Google Shape;1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0357" y="5153174"/>
            <a:ext cx="3733726" cy="241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3400" y="3477936"/>
            <a:ext cx="4694902" cy="148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6">
            <a:alphaModFix/>
          </a:blip>
          <a:srcRect b="0" l="31370" r="0" t="0"/>
          <a:stretch/>
        </p:blipFill>
        <p:spPr>
          <a:xfrm>
            <a:off x="1878950" y="3505200"/>
            <a:ext cx="4694902" cy="14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457000" y="3941313"/>
            <a:ext cx="1082100" cy="554100"/>
          </a:xfrm>
          <a:prstGeom prst="flowChartAlternateProcess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985900" y="4010625"/>
            <a:ext cx="52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21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24</a:t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457002" y="4079925"/>
            <a:ext cx="52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FFC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Pace</a:t>
            </a:r>
            <a:endParaRPr sz="800"/>
          </a:p>
        </p:txBody>
      </p:sp>
      <p:sp>
        <p:nvSpPr>
          <p:cNvPr id="202" name="Google Shape;202;p20"/>
          <p:cNvSpPr/>
          <p:nvPr/>
        </p:nvSpPr>
        <p:spPr>
          <a:xfrm>
            <a:off x="9005551" y="1026000"/>
            <a:ext cx="450600" cy="446400"/>
          </a:xfrm>
          <a:prstGeom prst="flowChartAlternateProcess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8970150" y="1041450"/>
            <a:ext cx="52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21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V3</a:t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4001101" y="1026000"/>
            <a:ext cx="450600" cy="446400"/>
          </a:xfrm>
          <a:prstGeom prst="flowChartAlternateProcess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3965700" y="1041450"/>
            <a:ext cx="52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21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V2</a:t>
            </a:r>
            <a:endParaRPr sz="21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268600" y="6106800"/>
            <a:ext cx="84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EC73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*</a:t>
            </a:r>
            <a:r>
              <a:rPr lang="es-ES">
                <a:solidFill>
                  <a:srgbClr val="FEC73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Actualmente no recomendamos ni damos soporte a la V3 de la </a:t>
            </a:r>
            <a:r>
              <a:rPr lang="es-ES">
                <a:solidFill>
                  <a:srgbClr val="FEC73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intra</a:t>
            </a:r>
            <a:r>
              <a:rPr lang="es-ES">
                <a:solidFill>
                  <a:srgbClr val="FEC73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.</a:t>
            </a:r>
            <a:endParaRPr>
              <a:solidFill>
                <a:srgbClr val="FEC732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EC73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*Para acelerar el Pace, solo se puede utilizar la V3 de la intra</a:t>
            </a:r>
            <a:endParaRPr>
              <a:solidFill>
                <a:srgbClr val="FEC732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9397250" y="771025"/>
            <a:ext cx="24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FEC73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*</a:t>
            </a:r>
            <a:endParaRPr>
              <a:solidFill>
                <a:srgbClr val="FEC732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400" y="1658850"/>
            <a:ext cx="4674898" cy="148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8">
            <a:alphaModFix/>
          </a:blip>
          <a:srcRect b="0" l="31665" r="0" t="0"/>
          <a:stretch/>
        </p:blipFill>
        <p:spPr>
          <a:xfrm>
            <a:off x="1888950" y="1658850"/>
            <a:ext cx="4674898" cy="14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/>
          <p:nvPr/>
        </p:nvSpPr>
        <p:spPr>
          <a:xfrm>
            <a:off x="431350" y="2094963"/>
            <a:ext cx="1082100" cy="554100"/>
          </a:xfrm>
          <a:prstGeom prst="flowChartAlternateProcess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959350" y="2164250"/>
            <a:ext cx="55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21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22</a:t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431350" y="2241213"/>
            <a:ext cx="73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100">
                <a:solidFill>
                  <a:srgbClr val="FFC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Pace &lt;=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-DbC5HRip3irpVr-jIybjl2jJvRHxPmkJ2AV5CBgflsujFMREPiOhmeS3E1eS33f7lp6nw2pYQU-PxiBM4UEbnHc3AmvG_VU_8fXRRAU6XQhAjVrCAOgWly3iSRfrjHLaO0Y78m5bmtJGOgCvVA3A=s2048.png" id="218" name="Google Shape;2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524050" y="200250"/>
            <a:ext cx="705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New Freeze</a:t>
            </a:r>
            <a:r>
              <a:rPr b="1" lang="es-ES" sz="35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 System</a:t>
            </a:r>
            <a:endParaRPr b="1" i="0" sz="3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585975" y="1063400"/>
            <a:ext cx="67455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Regular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Situaciones excepcionales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Requiere aprobación por el staff si supera los 42 días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Pospone Deadlines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Bonus Days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Adquiridos al validar Milestones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Acumulables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necesitan aprobación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cierran la cuenta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Pospone Deadlines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1" lang="es-E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Compensation Days</a:t>
            </a:r>
            <a:endParaRPr b="1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Otorgados por el staff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 Light"/>
              <a:buChar char="○"/>
            </a:pPr>
            <a:r>
              <a:rPr lang="es-ES" sz="2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Pospone Deadlines</a:t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Imagen 12" id="221" name="Google Shape;221;p21"/>
          <p:cNvPicPr preferRelativeResize="0"/>
          <p:nvPr/>
        </p:nvPicPr>
        <p:blipFill rotWithShape="1">
          <a:blip r:embed="rId4">
            <a:alphaModFix/>
          </a:blip>
          <a:srcRect b="-20350" l="-740" r="740" t="20350"/>
          <a:stretch/>
        </p:blipFill>
        <p:spPr>
          <a:xfrm rot="2617358">
            <a:off x="10463386" y="186484"/>
            <a:ext cx="1901799" cy="122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83649" y="924950"/>
            <a:ext cx="3612609" cy="53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